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75" r:id="rId5"/>
    <p:sldId id="260" r:id="rId6"/>
    <p:sldId id="259" r:id="rId7"/>
    <p:sldId id="261" r:id="rId8"/>
    <p:sldId id="262" r:id="rId9"/>
    <p:sldId id="280" r:id="rId10"/>
    <p:sldId id="281" r:id="rId11"/>
    <p:sldId id="272" r:id="rId12"/>
    <p:sldId id="284" r:id="rId13"/>
    <p:sldId id="269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024"/>
    <a:srgbClr val="EC20C5"/>
    <a:srgbClr val="000066"/>
    <a:srgbClr val="D60093"/>
    <a:srgbClr val="00FF00"/>
    <a:srgbClr val="FC82A5"/>
    <a:srgbClr val="FF66FF"/>
    <a:srgbClr val="33CC33"/>
    <a:srgbClr val="B607D9"/>
    <a:srgbClr val="A82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78" autoAdjust="0"/>
    <p:restoredTop sz="94660"/>
  </p:normalViewPr>
  <p:slideViewPr>
    <p:cSldViewPr>
      <p:cViewPr>
        <p:scale>
          <a:sx n="70" d="100"/>
          <a:sy n="70" d="100"/>
        </p:scale>
        <p:origin x="-966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7BEF5-2AE5-4564-A4E7-857583E8BE75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426E1-026E-4D06-89BB-268F8041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83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microsoft.com/office/2007/relationships/hdphoto" Target="../media/hdphoto2.wdp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12033" y="1066800"/>
            <a:ext cx="83046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solidFill>
                  <a:srgbClr val="EC20C5"/>
                </a:solidFill>
                <a:latin typeface="Nikosh" pitchFamily="2" charset="0"/>
                <a:cs typeface="Nikosh" pitchFamily="2" charset="0"/>
              </a:rPr>
              <a:t>তোমাদের</a:t>
            </a:r>
            <a:r>
              <a:rPr lang="en-US" sz="8000" b="1" dirty="0" smtClean="0">
                <a:solidFill>
                  <a:srgbClr val="EC20C5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8000" b="1" dirty="0" err="1" smtClean="0">
                <a:solidFill>
                  <a:srgbClr val="EC20C5"/>
                </a:solidFill>
                <a:latin typeface="Nikosh" pitchFamily="2" charset="0"/>
                <a:cs typeface="Nikosh" pitchFamily="2" charset="0"/>
              </a:rPr>
              <a:t>সবাইকে</a:t>
            </a:r>
            <a:r>
              <a:rPr lang="en-US" sz="8000" b="1" dirty="0" smtClean="0">
                <a:solidFill>
                  <a:srgbClr val="EC20C5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IN" sz="8000" b="1" dirty="0" smtClean="0">
                <a:solidFill>
                  <a:srgbClr val="EC20C5"/>
                </a:solidFill>
                <a:latin typeface="Nikosh" pitchFamily="2" charset="0"/>
                <a:cs typeface="Nikosh" pitchFamily="2" charset="0"/>
              </a:rPr>
              <a:t>ফুলেল</a:t>
            </a:r>
            <a:r>
              <a:rPr lang="en-US" sz="8000" b="1" dirty="0" smtClean="0">
                <a:solidFill>
                  <a:srgbClr val="EC20C5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bn-BD" sz="8000" b="1" dirty="0" smtClean="0">
                <a:solidFill>
                  <a:srgbClr val="EC20C5"/>
                </a:solidFill>
                <a:latin typeface="Nikosh" pitchFamily="2" charset="0"/>
                <a:cs typeface="Nikosh" pitchFamily="2" charset="0"/>
              </a:rPr>
              <a:t>শুভেচ্ছা</a:t>
            </a:r>
            <a:r>
              <a:rPr lang="en-US" sz="8000" b="1" dirty="0" smtClean="0">
                <a:solidFill>
                  <a:srgbClr val="EC20C5"/>
                </a:solidFill>
                <a:latin typeface="Nikosh" pitchFamily="2" charset="0"/>
                <a:cs typeface="Nikosh" pitchFamily="2" charset="0"/>
              </a:rPr>
              <a:t>  ।</a:t>
            </a:r>
            <a:endParaRPr lang="en-US" sz="8000" b="1" dirty="0">
              <a:solidFill>
                <a:srgbClr val="EC20C5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4038600"/>
            <a:ext cx="86642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8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তোমরা</a:t>
            </a:r>
            <a:r>
              <a:rPr lang="en-US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কেমন</a:t>
            </a:r>
            <a:r>
              <a:rPr lang="en-US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আছো</a:t>
            </a:r>
            <a:r>
              <a:rPr lang="en-US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?</a:t>
            </a:r>
            <a:endParaRPr lang="en-US" sz="8800" b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64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6000" y="0"/>
            <a:ext cx="4343400" cy="15696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>
            <a:bevelT w="165100" prst="coolSlant"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পরিচিতি</a:t>
            </a:r>
            <a:endParaRPr lang="en-US" sz="9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175802"/>
            <a:ext cx="6172200" cy="569386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rtlCol="0">
            <a:spAutoFit/>
            <a:scene3d>
              <a:camera prst="orthographicFront"/>
              <a:lightRig rig="freezing" dir="tl"/>
            </a:scene3d>
            <a:sp3d contourW="25400" prstMaterial="matte">
              <a:bevelT w="25400" h="55880" prst="artDeco"/>
              <a:bevelB w="38100" h="38100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6000" b="1" cap="all" dirty="0" smtClean="0">
                <a:ln/>
                <a:solidFill>
                  <a:srgbClr val="D60093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মোঃ </a:t>
            </a:r>
            <a:r>
              <a:rPr lang="bn-IN" sz="6000" b="1" cap="all" dirty="0">
                <a:ln/>
                <a:solidFill>
                  <a:srgbClr val="D60093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ছাইফুল ইসলাম</a:t>
            </a:r>
            <a:r>
              <a:rPr lang="bn-BD" sz="6000" b="1" cap="all" dirty="0">
                <a:ln/>
                <a:solidFill>
                  <a:srgbClr val="D60093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endParaRPr lang="en-US" sz="6000" b="1" cap="all" dirty="0" smtClean="0">
              <a:ln/>
              <a:solidFill>
                <a:srgbClr val="D60093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r>
              <a:rPr lang="bn-BD" sz="4800" cap="all" dirty="0" smtClean="0">
                <a:ln/>
                <a:solidFill>
                  <a:srgbClr val="D60093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সহকারী শিক্ষক</a:t>
            </a:r>
            <a:r>
              <a:rPr lang="bn-IN" sz="4800" cap="all" dirty="0" smtClean="0">
                <a:ln/>
                <a:solidFill>
                  <a:srgbClr val="D60093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4800" cap="all" dirty="0" smtClean="0">
                <a:ln/>
                <a:solidFill>
                  <a:srgbClr val="D60093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(</a:t>
            </a:r>
            <a:r>
              <a:rPr lang="bn-IN" sz="4800" cap="all" dirty="0" smtClean="0">
                <a:ln/>
                <a:solidFill>
                  <a:srgbClr val="D60093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কম্পিউটার</a:t>
            </a:r>
            <a:r>
              <a:rPr lang="bn-BD" sz="4800" cap="all" dirty="0" smtClean="0">
                <a:ln/>
                <a:solidFill>
                  <a:srgbClr val="D60093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)</a:t>
            </a:r>
            <a:r>
              <a:rPr lang="bn-IN" sz="4800" cap="all" dirty="0" smtClean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endParaRPr lang="en-US" sz="4800" cap="all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endParaRPr lang="en-US" sz="1600" cap="all" dirty="0" smtClean="0">
              <a:ln/>
              <a:solidFill>
                <a:srgbClr val="D60093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endParaRPr lang="en-US" sz="4800" cap="all" dirty="0">
              <a:ln/>
              <a:solidFill>
                <a:srgbClr val="D60093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r>
              <a:rPr lang="bn-IN" sz="4400" cap="all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উথলী </a:t>
            </a:r>
            <a:r>
              <a:rPr lang="bn-IN" sz="4400" cap="all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উচ্চ </a:t>
            </a:r>
            <a:r>
              <a:rPr lang="bn-BD" sz="4400" cap="all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বিদ্যালয়,</a:t>
            </a:r>
            <a:r>
              <a:rPr lang="bn-IN" sz="4400" cap="all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endParaRPr lang="bn-IN" sz="4400" cap="all" dirty="0" smtClean="0">
              <a:ln/>
              <a:solidFill>
                <a:schemeClr val="accent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r>
              <a:rPr lang="bn-IN" sz="4400" cap="all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শিবগঞ্জ</a:t>
            </a:r>
            <a:r>
              <a:rPr lang="bn-BD" sz="4400" cap="all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, বগুড়া</a:t>
            </a:r>
            <a:r>
              <a:rPr lang="bn-BD" sz="4400" cap="all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।</a:t>
            </a:r>
            <a:endParaRPr lang="bn-IN" sz="4400" cap="all" dirty="0" smtClean="0">
              <a:ln/>
              <a:solidFill>
                <a:schemeClr val="accent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r>
              <a:rPr lang="bn-IN" sz="3200" cap="all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বিদ্যালয় </a:t>
            </a:r>
            <a:r>
              <a:rPr lang="bn-BD" sz="3200" cap="all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ই-মেইলঃ </a:t>
            </a:r>
            <a:r>
              <a:rPr lang="en-US" sz="2800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uthali@yahoo.com</a:t>
            </a:r>
          </a:p>
          <a:p>
            <a:r>
              <a:rPr lang="bn-BD" sz="4000" cap="all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মোবাইল নং-০১৭</a:t>
            </a:r>
            <a:r>
              <a:rPr lang="bn-IN" sz="4000" cap="all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১৪-৫৬২০২৬</a:t>
            </a:r>
            <a:endParaRPr lang="en-US" sz="4000" cap="all" dirty="0" smtClean="0">
              <a:ln/>
              <a:solidFill>
                <a:schemeClr val="accent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r>
              <a:rPr lang="bn-BD" sz="3200" cap="all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ই-মেইলঃ </a:t>
            </a:r>
            <a:r>
              <a:rPr lang="en-US" sz="2800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saifhosain@yahoo.com</a:t>
            </a:r>
            <a:endParaRPr lang="en-US" sz="3200" dirty="0">
              <a:ln/>
              <a:solidFill>
                <a:schemeClr val="accent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515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172200" y="1143001"/>
            <a:ext cx="2955876" cy="3352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172200" y="4495801"/>
            <a:ext cx="2971798" cy="237386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5943600"/>
            <a:ext cx="5986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98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rgbClr val="BAC2EC"/>
            </a:gs>
            <a:gs pos="0">
              <a:srgbClr val="8488C4"/>
            </a:gs>
            <a:gs pos="78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5778"/>
            <a:ext cx="8449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নিচের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চি</a:t>
            </a: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ত্রগুলি দেখ </a:t>
            </a:r>
            <a:r>
              <a:rPr lang="bn-IN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এবং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বল ?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7" y="893235"/>
            <a:ext cx="2419232" cy="22309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893235"/>
            <a:ext cx="2342699" cy="2230965"/>
          </a:xfrm>
          <a:prstGeom prst="rect">
            <a:avLst/>
          </a:prstGeom>
        </p:spPr>
      </p:pic>
      <p:sp>
        <p:nvSpPr>
          <p:cNvPr id="21" name="Up Arrow Callout 20"/>
          <p:cNvSpPr/>
          <p:nvPr/>
        </p:nvSpPr>
        <p:spPr>
          <a:xfrm>
            <a:off x="88378" y="6093725"/>
            <a:ext cx="9080643" cy="762000"/>
          </a:xfrm>
          <a:prstGeom prst="upArrowCallout">
            <a:avLst/>
          </a:prstGeom>
          <a:gradFill flip="none" rotWithShape="1">
            <a:gsLst>
              <a:gs pos="19000">
                <a:srgbClr val="DDEBCF"/>
              </a:gs>
              <a:gs pos="66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 smtClean="0">
                <a:solidFill>
                  <a:srgbClr val="002060"/>
                </a:solidFill>
              </a:rPr>
              <a:t>ভাইরাস 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8" y="3158318"/>
            <a:ext cx="4540321" cy="31662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914400"/>
            <a:ext cx="4334238" cy="543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6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64324"/>
            <a:ext cx="8763000" cy="574127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  <p:sp>
        <p:nvSpPr>
          <p:cNvPr id="4" name="TextBox 3"/>
          <p:cNvSpPr txBox="1"/>
          <p:nvPr/>
        </p:nvSpPr>
        <p:spPr>
          <a:xfrm>
            <a:off x="1295400" y="13648"/>
            <a:ext cx="69342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টি</a:t>
            </a:r>
            <a:r>
              <a:rPr lang="bn-IN" sz="6000" b="1" baseline="-25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২</a:t>
            </a:r>
            <a:r>
              <a:rPr lang="bn-IN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ভাইরাসের </a:t>
            </a:r>
            <a:r>
              <a:rPr lang="bn-IN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বিভিন্ন </a:t>
            </a:r>
            <a:r>
              <a:rPr lang="bn-IN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অংশ</a:t>
            </a:r>
            <a:endParaRPr lang="en-US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3705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2386" y="1598652"/>
            <a:ext cx="5105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শ্রেণিঃ</a:t>
            </a:r>
            <a:r>
              <a:rPr lang="en-US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BD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দশম</a:t>
            </a:r>
            <a:endParaRPr lang="en-US" sz="8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3173" y="4368629"/>
            <a:ext cx="5867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অধ্যায়ঃ </a:t>
            </a:r>
            <a:r>
              <a:rPr lang="bn-IN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নবম</a:t>
            </a:r>
            <a:endParaRPr lang="en-US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3173" y="3136899"/>
            <a:ext cx="5543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বিষয়ঃ</a:t>
            </a:r>
            <a:r>
              <a:rPr lang="bn-IN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সাধারন</a:t>
            </a:r>
            <a:r>
              <a:rPr lang="en-US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0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বি</a:t>
            </a:r>
            <a:r>
              <a:rPr lang="bn-BD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জ্ঞান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2622" y="304800"/>
            <a:ext cx="65441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Nikosh" pitchFamily="2" charset="0"/>
                <a:cs typeface="Nikosh" pitchFamily="2" charset="0"/>
              </a:rPr>
              <a:t>     </a:t>
            </a:r>
            <a:r>
              <a:rPr lang="en-US" sz="8000" b="1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sz="8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পরিচিতিঃ</a:t>
            </a:r>
            <a:endParaRPr lang="en-US" sz="80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4479" y="5105400"/>
            <a:ext cx="55069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C000"/>
                </a:solidFill>
                <a:latin typeface="Nikosh" pitchFamily="2" charset="0"/>
                <a:cs typeface="Nikosh" pitchFamily="2" charset="0"/>
              </a:rPr>
              <a:t>      </a:t>
            </a:r>
            <a:r>
              <a:rPr lang="bn-BD" sz="5400" b="1" dirty="0" smtClean="0">
                <a:solidFill>
                  <a:srgbClr val="FFC000"/>
                </a:solidFill>
                <a:latin typeface="Nikosh" pitchFamily="2" charset="0"/>
                <a:cs typeface="Nikosh" pitchFamily="2" charset="0"/>
              </a:rPr>
              <a:t>(</a:t>
            </a:r>
            <a:r>
              <a:rPr lang="bn-IN" sz="5400" b="1" dirty="0" smtClean="0">
                <a:solidFill>
                  <a:srgbClr val="FFC000"/>
                </a:solidFill>
                <a:latin typeface="Nikosh" pitchFamily="2" charset="0"/>
                <a:cs typeface="Nikosh" pitchFamily="2" charset="0"/>
              </a:rPr>
              <a:t>উদ্ভিদের বিভিন্নতা</a:t>
            </a:r>
            <a:r>
              <a:rPr lang="bn-BD" sz="5400" b="1" dirty="0" smtClean="0">
                <a:solidFill>
                  <a:srgbClr val="FFC000"/>
                </a:solidFill>
                <a:latin typeface="Nikosh" pitchFamily="2" charset="0"/>
                <a:cs typeface="Nikosh" pitchFamily="2" charset="0"/>
              </a:rPr>
              <a:t>)  </a:t>
            </a:r>
            <a:endParaRPr lang="en-US" sz="5400" b="1" dirty="0">
              <a:solidFill>
                <a:srgbClr val="FFC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84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04800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bn-BD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   </a:t>
            </a:r>
            <a:r>
              <a:rPr lang="bn-BD" sz="8000" b="1" dirty="0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পাঠ শিরোনাম-</a:t>
            </a:r>
            <a:endParaRPr lang="en-US" sz="8000" b="1" dirty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3982" y="1828800"/>
            <a:ext cx="83820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Righ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IN" sz="9600" b="1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" pitchFamily="2" charset="0"/>
                <a:cs typeface="Nikosh" pitchFamily="2" charset="0"/>
              </a:rPr>
              <a:t>ভাইরাসের বংশবৃদ্ধি</a:t>
            </a:r>
            <a:r>
              <a:rPr lang="en-US" sz="9600" b="1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" pitchFamily="2" charset="0"/>
                <a:cs typeface="Nikosh" pitchFamily="2" charset="0"/>
              </a:rPr>
              <a:t> </a:t>
            </a:r>
            <a:endParaRPr lang="bn-IN" sz="9600" b="1" cap="all" dirty="0" smtClean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IN" sz="9600" b="1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" pitchFamily="2" charset="0"/>
                <a:cs typeface="Nikosh" pitchFamily="2" charset="0"/>
              </a:rPr>
              <a:t>ও </a:t>
            </a:r>
          </a:p>
          <a:p>
            <a:pPr algn="ctr"/>
            <a:r>
              <a:rPr lang="bn-IN" sz="9600" b="1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" pitchFamily="2" charset="0"/>
                <a:cs typeface="Nikosh" pitchFamily="2" charset="0"/>
              </a:rPr>
              <a:t>অর্থনৈতিক গুরুত্ব </a:t>
            </a:r>
            <a:endParaRPr lang="en-US" sz="9600" b="1" cap="all" dirty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56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49541"/>
            <a:ext cx="5105400" cy="144655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66"/>
                </a:solidFill>
                <a:latin typeface="Nikosh" pitchFamily="2" charset="0"/>
                <a:cs typeface="Nikosh" pitchFamily="2" charset="0"/>
              </a:rPr>
              <a:t>শিখন</a:t>
            </a:r>
            <a:r>
              <a:rPr lang="en-US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66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8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66"/>
                </a:solidFill>
                <a:latin typeface="Nikosh" pitchFamily="2" charset="0"/>
                <a:cs typeface="Nikosh" pitchFamily="2" charset="0"/>
              </a:rPr>
              <a:t>ফলঃ</a:t>
            </a:r>
            <a:endParaRPr lang="en-US" sz="8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66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912" y="1557366"/>
            <a:ext cx="8921088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১। </a:t>
            </a:r>
            <a:r>
              <a:rPr lang="bn-IN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ভাইরাস কিভাবে </a:t>
            </a:r>
            <a:r>
              <a:rPr lang="bn-IN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বংশবৃদ্ধি করে </a:t>
            </a:r>
            <a:r>
              <a:rPr lang="bn-IN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সে 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সম</a:t>
            </a:r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্পর্কে 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জানতে</a:t>
            </a:r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-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17429" y="1676400"/>
            <a:ext cx="14414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1539" y="3962400"/>
            <a:ext cx="8921088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২</a:t>
            </a:r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। </a:t>
            </a:r>
            <a:r>
              <a:rPr lang="bn-IN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ভাইরাসের অর্থনৈতিক গুরুত্ব 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সম</a:t>
            </a:r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্পর্কে 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জানতে</a:t>
            </a:r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-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46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1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1716" y="0"/>
            <a:ext cx="54864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    পাঠ উপস্হা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</a:t>
            </a:r>
            <a:r>
              <a:rPr lang="bn-BD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ন</a:t>
            </a:r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-</a:t>
            </a:r>
            <a:endParaRPr lang="en-US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76200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fvBiv‡mi</a:t>
            </a:r>
            <a:r>
              <a:rPr lang="en-US" sz="2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eske„w</a:t>
            </a:r>
            <a:r>
              <a:rPr lang="en-US" sz="2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×</a:t>
            </a:r>
            <a:endParaRPr lang="en-US" sz="2800" b="1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1131332"/>
            <a:ext cx="8153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SutonnyMJ" pitchFamily="2" charset="0"/>
                <a:cs typeface="SutonnyMJ" pitchFamily="2" charset="0"/>
              </a:rPr>
              <a:t>f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vBiv‡mi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eske„w×t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wU</a:t>
            </a:r>
            <a:r>
              <a:rPr lang="en-US" sz="2800" baseline="-25000" dirty="0" smtClean="0">
                <a:latin typeface="SutonnyMJ" pitchFamily="2" charset="0"/>
                <a:cs typeface="SutonnyMJ" pitchFamily="2" charset="0"/>
              </a:rPr>
              <a:t>2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dvh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e¨vOvwP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…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wZi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fvBivm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gv_v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jR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Av‡Q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evB‡ii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AveiYwU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cÖvwUb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w`‡q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MwVZ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Ges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gv_vi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fZ‡i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wW-Aw·ivB‡ev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wbDwK¬K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GwmW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Av‡Q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jR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gv_vi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ms‡hvM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¯’‡j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Kjv‡ii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g‡Zv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GKUv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Ask,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j‡Ri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k‡li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w`‡K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em‡cøU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Ges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K‡qKwU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j¤^v i¾yi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g‡Zv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¯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úk©KZš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‘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Av‡Q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GB ¯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úk©K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Zš‘i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mvnv‡h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wU</a:t>
            </a:r>
            <a:r>
              <a:rPr lang="en-US" sz="2800" baseline="-25000" dirty="0">
                <a:latin typeface="SutonnyMJ" pitchFamily="2" charset="0"/>
                <a:cs typeface="SutonnyMJ" pitchFamily="2" charset="0"/>
              </a:rPr>
              <a:t>2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dvh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cvlK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e¨v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‡±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wiqvi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†`‡n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AvU‡K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c‡i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Zvi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gv_vi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fZ‡ii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wbDwK¬wqK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GwmWUzKz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j‡Ri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dvucv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b‡ji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ga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w`‡q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cvlK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e¨v‡K‡Uwiqvi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†`‡n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XzwK‡q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†`q|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wbDwK¬wqK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GwmW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e¨v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‡±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wiqvi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Dcv`vb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AwZ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Aí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mg‡qi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g‡a¨B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cÖvq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30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wgwbU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)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A‡bK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bZzb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fvBivm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MVb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G¸‡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Ae‡k‡l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e¨v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‡±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wiqvi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KvlcÖvPxi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Mwj‡q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d‡j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evB‡i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ewi‡q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Av‡m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GB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beMwVZ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fvBivm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‡`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Av‡kcv‡k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Dchy³ ‡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cvlK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e¨v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‡±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wiqv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c‡j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Avevi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GKB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wbq‡g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msL¨ve„w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×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cv‡i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3037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280" y="152400"/>
            <a:ext cx="8416119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n-IN" sz="4800" b="1" dirty="0" smtClean="0">
                <a:solidFill>
                  <a:srgbClr val="00CC00"/>
                </a:solidFill>
                <a:latin typeface="Nikosh" pitchFamily="2" charset="0"/>
                <a:cs typeface="Nikosh" pitchFamily="2" charset="0"/>
              </a:rPr>
              <a:t>এখন দেখবে ভাইরাসের বংশবৃদ্ধি </a:t>
            </a:r>
            <a:r>
              <a:rPr lang="bn-IN" sz="4800" b="1" dirty="0">
                <a:solidFill>
                  <a:srgbClr val="00CC00"/>
                </a:solidFill>
                <a:latin typeface="Nikosh" pitchFamily="2" charset="0"/>
                <a:cs typeface="Nikosh" pitchFamily="2" charset="0"/>
              </a:rPr>
              <a:t>কিভাবে ঘটে</a:t>
            </a:r>
            <a:r>
              <a:rPr lang="bn-IN" sz="2400" b="1" dirty="0">
                <a:solidFill>
                  <a:srgbClr val="00CC00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sz="2400" dirty="0"/>
          </a:p>
        </p:txBody>
      </p:sp>
      <p:pic>
        <p:nvPicPr>
          <p:cNvPr id="4" name="video-virus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7630" y="1066800"/>
            <a:ext cx="8487770" cy="5257799"/>
          </a:xfrm>
        </p:spPr>
      </p:pic>
    </p:spTree>
    <p:extLst>
      <p:ext uri="{BB962C8B-B14F-4D97-AF65-F5344CB8AC3E}">
        <p14:creationId xmlns:p14="http://schemas.microsoft.com/office/powerpoint/2010/main" val="198972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54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6981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0"/>
            <a:ext cx="7124700" cy="838200"/>
          </a:xfrm>
        </p:spPr>
        <p:txBody>
          <a:bodyPr/>
          <a:lstStyle/>
          <a:p>
            <a:pPr algn="ctr"/>
            <a:r>
              <a:rPr lang="en-US" dirty="0" err="1" smtClean="0">
                <a:latin typeface="SutonnyMJ" pitchFamily="2" charset="0"/>
                <a:cs typeface="SutonnyMJ" pitchFamily="2" charset="0"/>
              </a:rPr>
              <a:t>fvBiv‡mi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A_©‰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bwZK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iæZ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¡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089938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KzKz‡ii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RjvZ¼‡ivM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209800" y="3119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gyiwMi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ivbx‡ÿZ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ivM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172200" y="302695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Zvgv‡Ki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gvRvBK‡ivM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6369878"/>
            <a:ext cx="3162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SutonnyMJ" pitchFamily="2" charset="0"/>
                <a:cs typeface="SutonnyMJ" pitchFamily="2" charset="0"/>
              </a:rPr>
              <a:t>n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vg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cvwjI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iv‡Mi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wUKv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276600" y="6457890"/>
            <a:ext cx="3407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SutonnyMJ" pitchFamily="2" charset="0"/>
                <a:cs typeface="SutonnyMJ" pitchFamily="2" charset="0"/>
              </a:rPr>
              <a:t>K¨v½viæi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esk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wbqš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¿‡Y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wg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‡·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v‡g‡Uvwmm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173104" y="641259"/>
            <a:ext cx="2409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AcKvwiZv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34290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DcKvwiZv</a:t>
            </a:r>
            <a:endParaRPr lang="en-US" sz="4000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4479"/>
            <a:ext cx="2057400" cy="17843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794" y="1164478"/>
            <a:ext cx="2735270" cy="17843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95" y="3657601"/>
            <a:ext cx="3331705" cy="2819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4036623"/>
            <a:ext cx="2784712" cy="244037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164478"/>
            <a:ext cx="2320432" cy="178432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590" y="1164478"/>
            <a:ext cx="2003203" cy="178432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28189" y="30913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GBWm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ivM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6512082" y="6246767"/>
            <a:ext cx="2555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SutonnyMJ" pitchFamily="2" charset="0"/>
                <a:cs typeface="SutonnyMJ" pitchFamily="2" charset="0"/>
              </a:rPr>
              <a:t>e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¨vK‡Uwiqv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,‡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cÖv‡Uv‡Rvqv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BZ¨vw`i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g„Zz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NwU‡q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gvwUi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De©iZv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e„w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×|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679" y="3657600"/>
            <a:ext cx="2857500" cy="258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80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28777" y="2135730"/>
            <a:ext cx="79152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SutonnyMJ" pitchFamily="2" charset="0"/>
                <a:cs typeface="SutonnyMJ" pitchFamily="2" charset="0"/>
              </a:rPr>
              <a:t>f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vBivm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RwbZ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Av‡iv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†h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mKj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ivM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nq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Zvi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ZvwjKv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Zix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Ki|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Notched Right Arrow 5"/>
          <p:cNvSpPr/>
          <p:nvPr/>
        </p:nvSpPr>
        <p:spPr>
          <a:xfrm>
            <a:off x="45493" y="2376209"/>
            <a:ext cx="1097507" cy="965591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Notched Right Arrow 10"/>
          <p:cNvSpPr/>
          <p:nvPr/>
        </p:nvSpPr>
        <p:spPr>
          <a:xfrm>
            <a:off x="51498" y="5068621"/>
            <a:ext cx="1167702" cy="1027379"/>
          </a:xfrm>
          <a:prstGeom prst="notchedRightArrow">
            <a:avLst>
              <a:gd name="adj1" fmla="val 50000"/>
              <a:gd name="adj2" fmla="val 55314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71800" y="350293"/>
            <a:ext cx="27680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SutonnyMJ" pitchFamily="2" charset="0"/>
                <a:cs typeface="SutonnyMJ" pitchFamily="2" charset="0"/>
              </a:rPr>
              <a:t>`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wjq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KvR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2896237" y="1219200"/>
            <a:ext cx="27680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MÖæc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-K</a:t>
            </a:r>
            <a:endParaRPr lang="en-US" sz="4400" dirty="0"/>
          </a:p>
        </p:txBody>
      </p:sp>
      <p:sp>
        <p:nvSpPr>
          <p:cNvPr id="15" name="Rectangle 14"/>
          <p:cNvSpPr/>
          <p:nvPr/>
        </p:nvSpPr>
        <p:spPr>
          <a:xfrm>
            <a:off x="2895100" y="4343400"/>
            <a:ext cx="27680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MÖæc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-L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49249" y="5228461"/>
            <a:ext cx="79152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fvBiv‡mi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A_©‰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bwZK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iæZ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¡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Av‡jvPbv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Ki|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87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11" grpId="0" animBg="1"/>
      <p:bldP spid="7" grpId="0"/>
      <p:bldP spid="12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676399" y="476245"/>
            <a:ext cx="5791201" cy="1323439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effectLst>
            <a:innerShdw blurRad="63500" dist="50800" dir="13500000">
              <a:prstClr val="black">
                <a:alpha val="50000"/>
              </a:prstClr>
            </a:inn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g~j¨vqb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1009442" y="2220333"/>
            <a:ext cx="7601157" cy="322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fvBivm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c‡e©i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Rxe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?</a:t>
            </a:r>
          </a:p>
          <a:p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fvBivm‡K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Lvwj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Pv‡L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†`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Lv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?</a:t>
            </a:r>
          </a:p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fvBivm‡K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c„w_exi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mijZg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I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ÿz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`ª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Zg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Rxe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ejv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†Kb?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4746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tmFilter="0,0; .5, 1; 1, 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19400" y="152400"/>
            <a:ext cx="533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err="1">
                <a:solidFill>
                  <a:srgbClr val="B40024"/>
                </a:solidFill>
                <a:latin typeface="SutonnyMJ" pitchFamily="2" charset="0"/>
                <a:cs typeface="SutonnyMJ" pitchFamily="2" charset="0"/>
              </a:rPr>
              <a:t>e</a:t>
            </a:r>
            <a:r>
              <a:rPr lang="en-US" sz="8800" b="1" dirty="0" err="1" smtClean="0">
                <a:solidFill>
                  <a:srgbClr val="B40024"/>
                </a:solidFill>
                <a:latin typeface="SutonnyMJ" pitchFamily="2" charset="0"/>
                <a:cs typeface="SutonnyMJ" pitchFamily="2" charset="0"/>
              </a:rPr>
              <a:t>voxi</a:t>
            </a:r>
            <a:r>
              <a:rPr lang="en-US" sz="8800" b="1" dirty="0" smtClean="0">
                <a:solidFill>
                  <a:srgbClr val="B40024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800" b="1" dirty="0" err="1" smtClean="0">
                <a:solidFill>
                  <a:srgbClr val="B40024"/>
                </a:solidFill>
                <a:latin typeface="SutonnyMJ" pitchFamily="2" charset="0"/>
                <a:cs typeface="SutonnyMJ" pitchFamily="2" charset="0"/>
              </a:rPr>
              <a:t>KvR</a:t>
            </a:r>
            <a:endParaRPr lang="en-US" sz="8800" b="1" dirty="0">
              <a:solidFill>
                <a:srgbClr val="B40024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10469" y="4572000"/>
            <a:ext cx="76581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wU</a:t>
            </a:r>
            <a:r>
              <a:rPr lang="en-US" sz="5400" b="1" baseline="-25000" dirty="0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2</a:t>
            </a:r>
            <a:r>
              <a:rPr lang="en-US" sz="5400" b="1" dirty="0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fvBiv‡mi</a:t>
            </a:r>
            <a:r>
              <a:rPr lang="en-US" sz="5400" b="1" dirty="0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wPÎ</a:t>
            </a:r>
            <a:r>
              <a:rPr lang="en-US" sz="5400" b="1" dirty="0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AsKb</a:t>
            </a:r>
            <a:r>
              <a:rPr lang="en-US" sz="5400" b="1" dirty="0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5400" b="1" dirty="0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5400" b="1" dirty="0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As‡ki</a:t>
            </a:r>
            <a:r>
              <a:rPr lang="en-US" sz="5400" b="1" dirty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eY©bv</a:t>
            </a:r>
            <a:r>
              <a:rPr lang="en-US" sz="5400" b="1" dirty="0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wj‡L</a:t>
            </a:r>
            <a:r>
              <a:rPr lang="en-US" sz="5400" b="1" dirty="0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Avb‡e</a:t>
            </a:r>
            <a:r>
              <a:rPr lang="en-US" sz="5400" b="1" dirty="0" smtClean="0">
                <a:solidFill>
                  <a:srgbClr val="00FF0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5400" b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23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28800" y="5105400"/>
            <a:ext cx="5943600" cy="1371600"/>
          </a:xfrm>
          <a:prstGeom prst="roundRect">
            <a:avLst/>
          </a:prstGeom>
          <a:noFill/>
          <a:scene3d>
            <a:camera prst="orthographicFront"/>
            <a:lightRig rig="threePt" dir="t"/>
          </a:scene3d>
          <a:sp3d>
            <a:bevelB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7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` </a:t>
            </a:r>
            <a:r>
              <a:rPr lang="en-US" sz="7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mevB‡K</a:t>
            </a:r>
            <a:r>
              <a:rPr lang="en-US" sz="7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7200" b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9757">
            <a:off x="3238496" y="700694"/>
            <a:ext cx="2355499" cy="461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9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Spring</Template>
  <TotalTime>2213</TotalTime>
  <Words>419</Words>
  <Application>Microsoft Office PowerPoint</Application>
  <PresentationFormat>On-screen Show (4:3)</PresentationFormat>
  <Paragraphs>54</Paragraphs>
  <Slides>14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Spring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এখন দেখবে ভাইরাসের বংশবৃদ্ধি কিভাবে ঘটে </vt:lpstr>
      <vt:lpstr>fvBiv‡mi A_©‰bwZK ¸iæZ¡</vt:lpstr>
      <vt:lpstr>PowerPoint Presentation</vt:lpstr>
      <vt:lpstr>g~j¨vqb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jafrul</dc:creator>
  <cp:lastModifiedBy>user</cp:lastModifiedBy>
  <cp:revision>487</cp:revision>
  <dcterms:created xsi:type="dcterms:W3CDTF">2006-08-16T00:00:00Z</dcterms:created>
  <dcterms:modified xsi:type="dcterms:W3CDTF">2013-08-12T07:40:49Z</dcterms:modified>
</cp:coreProperties>
</file>